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9" r:id="rId2"/>
    <p:sldId id="267" r:id="rId3"/>
    <p:sldId id="269" r:id="rId4"/>
  </p:sldIdLst>
  <p:sldSz cx="6858000" cy="9906000" type="A4"/>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52" userDrawn="1">
          <p15:clr>
            <a:srgbClr val="A4A3A4"/>
          </p15:clr>
        </p15:guide>
        <p15:guide id="2" pos="232" userDrawn="1">
          <p15:clr>
            <a:srgbClr val="A4A3A4"/>
          </p15:clr>
        </p15:guide>
        <p15:guide id="3" pos="3974" userDrawn="1">
          <p15:clr>
            <a:srgbClr val="A4A3A4"/>
          </p15:clr>
        </p15:guide>
        <p15:guide id="4" pos="4088" userDrawn="1">
          <p15:clr>
            <a:srgbClr val="A4A3A4"/>
          </p15:clr>
        </p15:guide>
        <p15:guide id="5" orient="horz" pos="5614" userDrawn="1">
          <p15:clr>
            <a:srgbClr val="A4A3A4"/>
          </p15:clr>
        </p15:guide>
        <p15:guide id="6" orient="horz" pos="3120" userDrawn="1">
          <p15:clr>
            <a:srgbClr val="A4A3A4"/>
          </p15:clr>
        </p15:guide>
        <p15:guide id="7" orient="horz" pos="4367" userDrawn="1">
          <p15:clr>
            <a:srgbClr val="A4A3A4"/>
          </p15:clr>
        </p15:guide>
        <p15:guide id="8" orient="horz" pos="1873" userDrawn="1">
          <p15:clr>
            <a:srgbClr val="A4A3A4"/>
          </p15:clr>
        </p15:guide>
        <p15:guide id="9" pos="2147" userDrawn="1">
          <p15:clr>
            <a:srgbClr val="A4A3A4"/>
          </p15:clr>
        </p15:guide>
        <p15:guide id="10" pos="2047" userDrawn="1">
          <p15:clr>
            <a:srgbClr val="A4A3A4"/>
          </p15:clr>
        </p15:guide>
        <p15:guide id="11" orient="horz" pos="5955" userDrawn="1">
          <p15:clr>
            <a:srgbClr val="A4A3A4"/>
          </p15:clr>
        </p15:guide>
        <p15:guide id="12" orient="horz" pos="4934" userDrawn="1">
          <p15:clr>
            <a:srgbClr val="A4A3A4"/>
          </p15:clr>
        </p15:guide>
        <p15:guide id="13" orient="horz" pos="5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8CB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Objects="1" showGuides="1">
      <p:cViewPr varScale="1">
        <p:scale>
          <a:sx n="57" d="100"/>
          <a:sy n="57" d="100"/>
        </p:scale>
        <p:origin x="2630" y="67"/>
      </p:cViewPr>
      <p:guideLst>
        <p:guide orient="horz" pos="852"/>
        <p:guide pos="232"/>
        <p:guide pos="3974"/>
        <p:guide pos="4088"/>
        <p:guide orient="horz" pos="5614"/>
        <p:guide orient="horz" pos="3120"/>
        <p:guide orient="horz" pos="4367"/>
        <p:guide orient="horz" pos="1873"/>
        <p:guide pos="2147"/>
        <p:guide pos="2047"/>
        <p:guide orient="horz" pos="5955"/>
        <p:guide orient="horz" pos="4934"/>
        <p:guide orient="horz" pos="512"/>
      </p:guideLst>
    </p:cSldViewPr>
  </p:slideViewPr>
  <p:notesTextViewPr>
    <p:cViewPr>
      <p:scale>
        <a:sx n="1" d="1"/>
        <a:sy n="1" d="1"/>
      </p:scale>
      <p:origin x="0" y="0"/>
    </p:cViewPr>
  </p:notesTextViewPr>
  <p:sorterViewPr>
    <p:cViewPr>
      <p:scale>
        <a:sx n="70" d="100"/>
        <a:sy n="70" d="100"/>
      </p:scale>
      <p:origin x="0" y="0"/>
    </p:cViewPr>
  </p:sorter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nl-BE"/>
          </a:p>
        </p:txBody>
      </p:sp>
      <p:sp>
        <p:nvSpPr>
          <p:cNvPr id="3" name="Tijdelijke aanduiding voor datum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033708C9-17E5-4E7A-BB83-6DE946AFAA8F}" type="datetimeFigureOut">
              <a:rPr lang="nl-BE" smtClean="0"/>
              <a:t>9/09/2025</a:t>
            </a:fld>
            <a:endParaRPr lang="nl-BE"/>
          </a:p>
        </p:txBody>
      </p:sp>
      <p:sp>
        <p:nvSpPr>
          <p:cNvPr id="4" name="Tijdelijke aanduiding voor dia-afbeelding 3"/>
          <p:cNvSpPr>
            <a:spLocks noGrp="1" noRot="1" noChangeAspect="1"/>
          </p:cNvSpPr>
          <p:nvPr>
            <p:ph type="sldImg" idx="2"/>
          </p:nvPr>
        </p:nvSpPr>
        <p:spPr>
          <a:xfrm>
            <a:off x="2274888" y="1252538"/>
            <a:ext cx="2339975" cy="3382962"/>
          </a:xfrm>
          <a:prstGeom prst="rect">
            <a:avLst/>
          </a:prstGeom>
          <a:noFill/>
          <a:ln w="12700">
            <a:solidFill>
              <a:prstClr val="black"/>
            </a:solidFill>
          </a:ln>
        </p:spPr>
        <p:txBody>
          <a:bodyPr vert="horz" lIns="96634" tIns="48317" rIns="96634" bIns="48317" rtlCol="0" anchor="ctr"/>
          <a:lstStyle/>
          <a:p>
            <a:endParaRPr lang="nl-BE"/>
          </a:p>
        </p:txBody>
      </p:sp>
      <p:sp>
        <p:nvSpPr>
          <p:cNvPr id="5" name="Tijdelijke aanduiding voor notities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nl-BE"/>
          </a:p>
        </p:txBody>
      </p:sp>
      <p:sp>
        <p:nvSpPr>
          <p:cNvPr id="7" name="Tijdelijke aanduiding voor dianumm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E0C710CC-16ED-48C9-89EC-83570561535F}" type="slidenum">
              <a:rPr lang="nl-BE" smtClean="0"/>
              <a:t>‹nr.›</a:t>
            </a:fld>
            <a:endParaRPr lang="nl-BE"/>
          </a:p>
        </p:txBody>
      </p:sp>
    </p:spTree>
    <p:extLst>
      <p:ext uri="{BB962C8B-B14F-4D97-AF65-F5344CB8AC3E}">
        <p14:creationId xmlns:p14="http://schemas.microsoft.com/office/powerpoint/2010/main" val="2026894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nl-NL"/>
              <a:t>Klik om stijl te bewerken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191C3CC9-7BF8-45C3-BCBE-60E60497F686}" type="datetime1">
              <a:rPr lang="nl-BE" smtClean="0"/>
              <a:t>9/09/2025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23958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DF923B4-B699-499C-92DA-193A5B7BC968}" type="datetime1">
              <a:rPr lang="nl-BE" smtClean="0"/>
              <a:t>9/09/2025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275677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1491A11-4B0A-47AE-B296-530CAE8F72C5}" type="datetime1">
              <a:rPr lang="nl-BE" smtClean="0"/>
              <a:t>9/09/2025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318539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27BC258-E7BA-491F-B4A8-8C6BAAF16EE0}" type="datetime1">
              <a:rPr lang="nl-BE" smtClean="0"/>
              <a:t>9/09/2025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1406019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nl-NL"/>
              <a:t>Klik om stijl te bewerken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AFBA245-5790-4510-AD49-3DF057B75F1B}" type="datetime1">
              <a:rPr lang="nl-BE" smtClean="0"/>
              <a:t>9/09/2025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159650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0AA5CEB-32B9-479D-92BA-C624531C06B6}" type="datetime1">
              <a:rPr lang="nl-BE" smtClean="0"/>
              <a:t>9/09/2025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279613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nl-NL"/>
              <a:t>Klik om stijl te bewerken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Content Placeholder 3"/>
          <p:cNvSpPr>
            <a:spLocks noGrp="1"/>
          </p:cNvSpPr>
          <p:nvPr>
            <p:ph sz="half" idx="2"/>
          </p:nvPr>
        </p:nvSpPr>
        <p:spPr>
          <a:xfrm>
            <a:off x="472381" y="3618442"/>
            <a:ext cx="2901255"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Content Placeholder 5"/>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6DBC853-E982-4D5C-922A-8DE386860F22}" type="datetime1">
              <a:rPr lang="nl-BE" smtClean="0"/>
              <a:t>9/09/2025</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2945142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9401AB9-5F1C-48B4-A9E9-E743BC06A57D}" type="datetime1">
              <a:rPr lang="nl-BE" smtClean="0"/>
              <a:t>9/09/2025</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499925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97563-2C41-4033-9ADE-AF7EA1DA21B4}" type="datetime1">
              <a:rPr lang="nl-BE" smtClean="0"/>
              <a:t>9/09/2025</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10648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stijl te bewerken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8200FC2-DEF8-4D5C-8850-C404E9EFF98F}" type="datetime1">
              <a:rPr lang="nl-BE" smtClean="0"/>
              <a:t>9/09/2025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344697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B523AC0-1338-4B12-8C24-0D80A158071E}" type="datetime1">
              <a:rPr lang="nl-BE" smtClean="0"/>
              <a:t>9/09/2025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44BB40CB-0279-4F53-A122-BB605865DCC7}" type="slidenum">
              <a:rPr lang="nl-BE" smtClean="0"/>
              <a:t>‹nr.›</a:t>
            </a:fld>
            <a:endParaRPr lang="nl-BE"/>
          </a:p>
        </p:txBody>
      </p:sp>
    </p:spTree>
    <p:extLst>
      <p:ext uri="{BB962C8B-B14F-4D97-AF65-F5344CB8AC3E}">
        <p14:creationId xmlns:p14="http://schemas.microsoft.com/office/powerpoint/2010/main" val="193233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37210C9-90B3-4A6D-A09A-BA176772AC76}" type="datetime1">
              <a:rPr lang="nl-BE" smtClean="0"/>
              <a:t>9/09/2025</a:t>
            </a:fld>
            <a:endParaRPr lang="nl-B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4BB40CB-0279-4F53-A122-BB605865DCC7}" type="slidenum">
              <a:rPr lang="nl-BE" smtClean="0"/>
              <a:t>‹nr.›</a:t>
            </a:fld>
            <a:endParaRPr lang="nl-BE"/>
          </a:p>
        </p:txBody>
      </p:sp>
    </p:spTree>
    <p:extLst>
      <p:ext uri="{BB962C8B-B14F-4D97-AF65-F5344CB8AC3E}">
        <p14:creationId xmlns:p14="http://schemas.microsoft.com/office/powerpoint/2010/main" val="2316150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DA1CA15F-03A9-48E3-8D85-1965B63F823B}"/>
              </a:ext>
            </a:extLst>
          </p:cNvPr>
          <p:cNvGraphicFramePr>
            <a:graphicFrameLocks noGrp="1"/>
          </p:cNvGraphicFramePr>
          <p:nvPr>
            <p:extLst>
              <p:ext uri="{D42A27DB-BD31-4B8C-83A1-F6EECF244321}">
                <p14:modId xmlns:p14="http://schemas.microsoft.com/office/powerpoint/2010/main" val="655347379"/>
              </p:ext>
            </p:extLst>
          </p:nvPr>
        </p:nvGraphicFramePr>
        <p:xfrm>
          <a:off x="369000" y="273001"/>
          <a:ext cx="6120700" cy="8159715"/>
        </p:xfrm>
        <a:graphic>
          <a:graphicData uri="http://schemas.openxmlformats.org/drawingml/2006/table">
            <a:tbl>
              <a:tblPr firstRow="1" firstCol="1" bandRow="1"/>
              <a:tblGrid>
                <a:gridCol w="2880000">
                  <a:extLst>
                    <a:ext uri="{9D8B030D-6E8A-4147-A177-3AD203B41FA5}">
                      <a16:colId xmlns:a16="http://schemas.microsoft.com/office/drawing/2014/main" val="3910500158"/>
                    </a:ext>
                  </a:extLst>
                </a:gridCol>
                <a:gridCol w="2160700">
                  <a:extLst>
                    <a:ext uri="{9D8B030D-6E8A-4147-A177-3AD203B41FA5}">
                      <a16:colId xmlns:a16="http://schemas.microsoft.com/office/drawing/2014/main" val="2058844720"/>
                    </a:ext>
                  </a:extLst>
                </a:gridCol>
                <a:gridCol w="1080000">
                  <a:extLst>
                    <a:ext uri="{9D8B030D-6E8A-4147-A177-3AD203B41FA5}">
                      <a16:colId xmlns:a16="http://schemas.microsoft.com/office/drawing/2014/main" val="753555707"/>
                    </a:ext>
                  </a:extLst>
                </a:gridCol>
              </a:tblGrid>
              <a:tr h="539999">
                <a:tc gridSpan="2">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800" dirty="0">
                          <a:solidFill>
                            <a:schemeClr val="accent6">
                              <a:lumMod val="75000"/>
                            </a:schemeClr>
                          </a:solidFill>
                          <a:latin typeface="Berlin Sans FB Demi" panose="020E0802020502020306" pitchFamily="34" charset="0"/>
                        </a:rPr>
                        <a:t>FOTOWANDELZOEKTOCHT AARTSELAAR 2025</a:t>
                      </a:r>
                      <a:endParaRPr lang="nl-BE"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nl-BE"/>
                    </a:p>
                  </a:txBody>
                  <a:tcPr/>
                </a:tc>
                <a:tc>
                  <a:txBody>
                    <a:bodyPr/>
                    <a:lstStyle/>
                    <a:p>
                      <a:pPr algn="ctr">
                        <a:lnSpc>
                          <a:spcPct val="107000"/>
                        </a:lnSpc>
                        <a:spcAft>
                          <a:spcPts val="0"/>
                        </a:spcAft>
                      </a:pPr>
                      <a:r>
                        <a:rPr lang="nl-NL" sz="1800" kern="1200" dirty="0" err="1">
                          <a:solidFill>
                            <a:schemeClr val="accent6">
                              <a:lumMod val="75000"/>
                            </a:schemeClr>
                          </a:solidFill>
                          <a:latin typeface="Berlin Sans FB Demi" panose="020E0802020502020306" pitchFamily="34" charset="0"/>
                          <a:ea typeface="+mn-ea"/>
                          <a:cs typeface="+mn-cs"/>
                        </a:rPr>
                        <a:t>fotonr</a:t>
                      </a:r>
                      <a:endParaRPr lang="nl-BE" sz="1800" kern="1200" dirty="0">
                        <a:solidFill>
                          <a:schemeClr val="accent6">
                            <a:lumMod val="75000"/>
                          </a:schemeClr>
                        </a:solidFill>
                        <a:latin typeface="Berlin Sans FB Demi" panose="020E0802020502020306" pitchFamily="34" charset="0"/>
                        <a:ea typeface="+mn-ea"/>
                        <a:cs typeface="+mn-cs"/>
                      </a:endParaRPr>
                    </a:p>
                  </a:txBody>
                  <a:tcPr marL="50073" marR="50073" marT="0" marB="0" anchor="ctr">
                    <a:lnL>
                      <a:noFill/>
                    </a:lnL>
                    <a:lnR>
                      <a:noFill/>
                    </a:lnR>
                    <a:lnT>
                      <a:noFill/>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8877490"/>
                  </a:ext>
                </a:extLst>
              </a:tr>
              <a:tr h="106264">
                <a:tc>
                  <a:txBody>
                    <a:bodyPr/>
                    <a:lstStyle/>
                    <a:p>
                      <a:pPr algn="ctr">
                        <a:lnSpc>
                          <a:spcPct val="107000"/>
                        </a:lnSpc>
                        <a:spcAft>
                          <a:spcPts val="0"/>
                        </a:spcAft>
                      </a:pPr>
                      <a:r>
                        <a:rPr lang="nl-NL" sz="1200" b="1" i="1" dirty="0">
                          <a:latin typeface="Calibri" panose="020F0502020204030204" pitchFamily="34" charset="0"/>
                          <a:ea typeface="Calibri" panose="020F0502020204030204" pitchFamily="34" charset="0"/>
                          <a:cs typeface="Times New Roman" panose="02020603050405020304" pitchFamily="18" charset="0"/>
                        </a:rPr>
                        <a:t>de beschrijving start vanaf je het gemeentehuis van Aartselaar buiten stapt langs de Baron Van Ertbornstraat </a:t>
                      </a:r>
                      <a:endParaRPr lang="nl-NL" sz="1200" b="1"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200" dirty="0">
                          <a:effectLst/>
                          <a:latin typeface="Calibri" panose="020F0502020204030204" pitchFamily="34" charset="0"/>
                          <a:ea typeface="Calibri" panose="020F0502020204030204" pitchFamily="34" charset="0"/>
                          <a:cs typeface="Times New Roman" panose="02020603050405020304" pitchFamily="18" charset="0"/>
                        </a:rPr>
                        <a:t>Ga naar rechts tot aan het kruispunt.</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200" dirty="0">
                          <a:effectLst/>
                          <a:latin typeface="Calibri" panose="020F0502020204030204" pitchFamily="34" charset="0"/>
                          <a:ea typeface="Calibri" panose="020F0502020204030204" pitchFamily="34" charset="0"/>
                          <a:cs typeface="Times New Roman" panose="02020603050405020304" pitchFamily="18" charset="0"/>
                        </a:rPr>
                        <a:t>Baron Van Ertbornstraat A</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600" b="1" dirty="0">
                          <a:effectLst/>
                          <a:latin typeface="Calibri" panose="020F0502020204030204" pitchFamily="34" charset="0"/>
                          <a:ea typeface="Calibri" panose="020F0502020204030204" pitchFamily="34" charset="0"/>
                          <a:cs typeface="Times New Roman" panose="02020603050405020304" pitchFamily="18" charset="0"/>
                        </a:rPr>
                        <a:t>geen foto</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146069770"/>
                  </a:ext>
                </a:extLst>
              </a:tr>
              <a:tr h="294900">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Sla rechts af. Volg deze 200 m tot aan het eerste kruispunt (links = Vrijheidsstraat).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Hoevelei A</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05</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6272070"/>
                  </a:ext>
                </a:extLst>
              </a:tr>
              <a:tr h="301427">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Blijf 250 m rechtdoor stappen tot het tweede kruispunt (rechts =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Wolffaertshoflaan</a:t>
                      </a:r>
                      <a:r>
                        <a:rPr lang="nl-BE" sz="1200" dirty="0">
                          <a:effectLst/>
                          <a:latin typeface="Calibri" panose="020F0502020204030204" pitchFamily="34" charset="0"/>
                          <a:ea typeface="Calibri" panose="020F0502020204030204" pitchFamily="34" charset="0"/>
                          <a:cs typeface="Times New Roman" panose="02020603050405020304" pitchFamily="18" charset="0"/>
                        </a:rPr>
                        <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Hoevelei B</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01</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3766700"/>
                  </a:ext>
                </a:extLst>
              </a:tr>
              <a:tr h="288510">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Stap nog steeds rechtdoor tot het derde kruispunt (rechts = James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Ensorlaan</a:t>
                      </a:r>
                      <a:r>
                        <a:rPr lang="nl-BE" sz="1200" dirty="0">
                          <a:effectLst/>
                          <a:latin typeface="Calibri" panose="020F0502020204030204" pitchFamily="34" charset="0"/>
                          <a:ea typeface="Calibri" panose="020F0502020204030204" pitchFamily="34" charset="0"/>
                          <a:cs typeface="Times New Roman" panose="02020603050405020304" pitchFamily="18" charset="0"/>
                        </a:rPr>
                        <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Hoevelei C</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13</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3638195"/>
                  </a:ext>
                </a:extLst>
              </a:tr>
              <a:tr h="301427">
                <a:tc>
                  <a:txBody>
                    <a:bodyPr/>
                    <a:lstStyle/>
                    <a:p>
                      <a:r>
                        <a:rPr lang="nl-BE" sz="1200" dirty="0">
                          <a:effectLst/>
                          <a:latin typeface="Calibri" panose="020F0502020204030204" pitchFamily="34" charset="0"/>
                          <a:cs typeface="Times New Roman" panose="02020603050405020304" pitchFamily="18" charset="0"/>
                        </a:rPr>
                        <a:t>Nog heel even rechtdoor tot aan het kruispunt met de </a:t>
                      </a:r>
                      <a:r>
                        <a:rPr lang="nl-BE" sz="1200" dirty="0" err="1">
                          <a:effectLst/>
                          <a:latin typeface="Calibri" panose="020F0502020204030204" pitchFamily="34" charset="0"/>
                          <a:cs typeface="Times New Roman" panose="02020603050405020304" pitchFamily="18" charset="0"/>
                        </a:rPr>
                        <a:t>Antwerpsesteenweg</a:t>
                      </a:r>
                      <a:r>
                        <a:rPr lang="nl-BE" sz="1200" dirty="0">
                          <a:effectLst/>
                          <a:latin typeface="Calibri" panose="020F0502020204030204" pitchFamily="34" charset="0"/>
                          <a:cs typeface="Times New Roman" panose="02020603050405020304" pitchFamily="18" charset="0"/>
                        </a:rPr>
                        <a:t> N177 en de A12. Hier ga je naar links tot aan het</a:t>
                      </a:r>
                    </a:p>
                    <a:p>
                      <a:r>
                        <a:rPr lang="nl-BE" sz="1200" dirty="0">
                          <a:effectLst/>
                          <a:latin typeface="Calibri" panose="020F0502020204030204" pitchFamily="34" charset="0"/>
                          <a:cs typeface="Times New Roman" panose="02020603050405020304" pitchFamily="18" charset="0"/>
                        </a:rPr>
                        <a:t>eerste kruispunt met de Guido Gezellestraat en de </a:t>
                      </a:r>
                      <a:r>
                        <a:rPr lang="nl-BE" sz="1200" dirty="0" err="1">
                          <a:effectLst/>
                          <a:latin typeface="Calibri" panose="020F0502020204030204" pitchFamily="34" charset="0"/>
                          <a:cs typeface="Times New Roman" panose="02020603050405020304" pitchFamily="18" charset="0"/>
                        </a:rPr>
                        <a:t>Helststraat</a:t>
                      </a:r>
                      <a:r>
                        <a:rPr lang="nl-BE" sz="1200" dirty="0">
                          <a:effectLst/>
                          <a:latin typeface="Calibri" panose="020F0502020204030204" pitchFamily="34" charset="0"/>
                          <a:cs typeface="Times New Roman" panose="02020603050405020304" pitchFamily="18"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nl-BE" sz="1200" b="1" dirty="0">
                          <a:effectLst/>
                          <a:latin typeface="Calibri" panose="020F0502020204030204" pitchFamily="34" charset="0"/>
                          <a:ea typeface="Calibri" panose="020F0502020204030204" pitchFamily="34" charset="0"/>
                          <a:cs typeface="Times New Roman" panose="02020603050405020304" pitchFamily="18" charset="0"/>
                        </a:rPr>
                        <a:t>VOORZICHTIG! </a:t>
                      </a:r>
                      <a:r>
                        <a:rPr lang="nl-BE" sz="1200" dirty="0">
                          <a:effectLst/>
                          <a:latin typeface="Calibri" panose="020F0502020204030204" pitchFamily="34" charset="0"/>
                          <a:ea typeface="Calibri" panose="020F0502020204030204" pitchFamily="34" charset="0"/>
                          <a:cs typeface="Times New Roman" panose="02020603050405020304" pitchFamily="18" charset="0"/>
                        </a:rPr>
                        <a:t>Je steekt het kruispunt aan de verkeerslichten over en volgt het voetpad 200 m naar rechts.</a:t>
                      </a:r>
                      <a:endParaRPr lang="nl-BE" sz="1200" dirty="0">
                        <a:effectLst/>
                        <a:latin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Antwerpsesteenweg</a:t>
                      </a: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N177/A12</a:t>
                      </a:r>
                    </a:p>
                    <a:p>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nl-BE" sz="1600" b="1" dirty="0">
                          <a:effectLst/>
                          <a:latin typeface="Calibri" panose="020F0502020204030204" pitchFamily="34" charset="0"/>
                          <a:ea typeface="Calibri" panose="020F0502020204030204" pitchFamily="34" charset="0"/>
                          <a:cs typeface="Times New Roman" panose="02020603050405020304" pitchFamily="18" charset="0"/>
                        </a:rPr>
                        <a:t>geen foto</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8072269"/>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Sla links af.</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Buerstedelei</a:t>
                      </a: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18</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3757483"/>
                  </a:ext>
                </a:extLst>
              </a:tr>
              <a:tr h="311754">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Na 325 m kom je aan een smal paadje tussen de huizen aan je linkerzijde. Op het einde van de speeltuin neem je het paadje rechts tot je uitkomt op een straat.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speeltuin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Buerstede</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03</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2574095"/>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Volg die straat rechtdoor, ze maakt een scherpe bocht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Molenberg</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23</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124530"/>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Ga hier heel even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err="1">
                          <a:effectLst/>
                          <a:latin typeface="Calibri" panose="020F0502020204030204" pitchFamily="34" charset="0"/>
                          <a:ea typeface="Calibri" panose="020F0502020204030204" pitchFamily="34" charset="0"/>
                          <a:cs typeface="Times New Roman" panose="02020603050405020304" pitchFamily="18" charset="0"/>
                        </a:rPr>
                        <a:t>Buerstedelei</a:t>
                      </a:r>
                      <a:r>
                        <a:rPr lang="nl-BE" sz="1200" dirty="0">
                          <a:effectLst/>
                          <a:latin typeface="Calibri" panose="020F0502020204030204" pitchFamily="34" charset="0"/>
                          <a:ea typeface="Calibri" panose="020F0502020204030204" pitchFamily="34" charset="0"/>
                          <a:cs typeface="Times New Roman" panose="02020603050405020304" pitchFamily="18" charset="0"/>
                        </a:rPr>
                        <a:t> B</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10</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8955677"/>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Neem onmiddellijk de eerste straat links. Blijf de straat volgen tot aan het tweede pleintje.</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Zonnebloemlaan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17</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626160"/>
                  </a:ext>
                </a:extLst>
              </a:tr>
              <a:tr h="301427">
                <a:tc>
                  <a:txBody>
                    <a:bodyPr/>
                    <a:lstStyle/>
                    <a:p>
                      <a:r>
                        <a:rPr lang="nl-BE" sz="1200" dirty="0">
                          <a:effectLst/>
                          <a:latin typeface="Calibri" panose="020F0502020204030204" pitchFamily="34" charset="0"/>
                          <a:cs typeface="Times New Roman" panose="02020603050405020304" pitchFamily="18" charset="0"/>
                        </a:rPr>
                        <a:t>Draai hier naar links.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Krokusplein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02</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538171"/>
                  </a:ext>
                </a:extLst>
              </a:tr>
              <a:tr h="301427">
                <a:tc>
                  <a:txBody>
                    <a:bodyPr/>
                    <a:lstStyle/>
                    <a:p>
                      <a:r>
                        <a:rPr lang="nl-BE" sz="1200" dirty="0">
                          <a:effectLst/>
                          <a:latin typeface="Calibri" panose="020F0502020204030204" pitchFamily="34" charset="0"/>
                          <a:cs typeface="Times New Roman" panose="02020603050405020304" pitchFamily="18" charset="0"/>
                        </a:rPr>
                        <a:t>Op het einde van het pleintje ga je rechts en volg je de straat 200 m.</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Tulpenlaan.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21</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8359942"/>
                  </a:ext>
                </a:extLst>
              </a:tr>
              <a:tr h="301427">
                <a:tc>
                  <a:txBody>
                    <a:bodyPr/>
                    <a:lstStyle/>
                    <a:p>
                      <a:r>
                        <a:rPr lang="nl-BE" sz="1200" dirty="0">
                          <a:effectLst/>
                          <a:latin typeface="Calibri" panose="020F0502020204030204" pitchFamily="34" charset="0"/>
                          <a:cs typeface="Times New Roman" panose="02020603050405020304" pitchFamily="18" charset="0"/>
                        </a:rPr>
                        <a:t>Neem de straat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err="1">
                          <a:effectLst/>
                          <a:latin typeface="Calibri" panose="020F0502020204030204" pitchFamily="34" charset="0"/>
                          <a:ea typeface="Calibri" panose="020F0502020204030204" pitchFamily="34" charset="0"/>
                          <a:cs typeface="Times New Roman" panose="02020603050405020304" pitchFamily="18" charset="0"/>
                        </a:rPr>
                        <a:t>Ahornelaan</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20</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7305189"/>
                  </a:ext>
                </a:extLst>
              </a:tr>
              <a:tr h="301427">
                <a:tc>
                  <a:txBody>
                    <a:bodyPr/>
                    <a:lstStyle/>
                    <a:p>
                      <a:r>
                        <a:rPr lang="nl-BE" sz="1200" dirty="0">
                          <a:effectLst/>
                          <a:latin typeface="Calibri" panose="020F0502020204030204" pitchFamily="34" charset="0"/>
                          <a:cs typeface="Times New Roman" panose="02020603050405020304" pitchFamily="18" charset="0"/>
                        </a:rPr>
                        <a:t>Op het einde kan je enkel maar naar links. </a:t>
                      </a:r>
                      <a:r>
                        <a:rPr lang="nl-BE" sz="1200" dirty="0" err="1">
                          <a:effectLst/>
                          <a:latin typeface="Calibri" panose="020F0502020204030204" pitchFamily="34" charset="0"/>
                          <a:cs typeface="Times New Roman" panose="02020603050405020304" pitchFamily="18" charset="0"/>
                        </a:rPr>
                        <a:t>Bllijf</a:t>
                      </a:r>
                      <a:r>
                        <a:rPr lang="nl-BE" sz="1200" dirty="0">
                          <a:effectLst/>
                          <a:latin typeface="Calibri" panose="020F0502020204030204" pitchFamily="34" charset="0"/>
                          <a:cs typeface="Times New Roman" panose="02020603050405020304" pitchFamily="18" charset="0"/>
                        </a:rPr>
                        <a:t> die straat volgen tot het einde.</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Rozenlaan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08</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3130150"/>
                  </a:ext>
                </a:extLst>
              </a:tr>
              <a:tr h="301427">
                <a:tc>
                  <a:txBody>
                    <a:bodyPr/>
                    <a:lstStyle/>
                    <a:p>
                      <a:r>
                        <a:rPr lang="nl-BE" sz="1200" dirty="0">
                          <a:effectLst/>
                          <a:latin typeface="Calibri" panose="020F0502020204030204" pitchFamily="34" charset="0"/>
                          <a:cs typeface="Times New Roman" panose="02020603050405020304" pitchFamily="18" charset="0"/>
                        </a:rPr>
                        <a:t>Je komt uit op een drukke weg. Volg die naar rechts tot aan de verkeerslichten. </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err="1">
                          <a:effectLst/>
                          <a:latin typeface="Calibri" panose="020F0502020204030204" pitchFamily="34" charset="0"/>
                          <a:ea typeface="Calibri" panose="020F0502020204030204" pitchFamily="34" charset="0"/>
                          <a:cs typeface="Times New Roman" panose="02020603050405020304" pitchFamily="18" charset="0"/>
                        </a:rPr>
                        <a:t>Cleydaellaan</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nl-BE"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geen foto</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727020918"/>
                  </a:ext>
                </a:extLst>
              </a:tr>
            </a:tbl>
          </a:graphicData>
        </a:graphic>
      </p:graphicFrame>
      <p:graphicFrame>
        <p:nvGraphicFramePr>
          <p:cNvPr id="3" name="Tabel 2">
            <a:extLst>
              <a:ext uri="{FF2B5EF4-FFF2-40B4-BE49-F238E27FC236}">
                <a16:creationId xmlns:a16="http://schemas.microsoft.com/office/drawing/2014/main" id="{EBB051A6-3BB3-300E-10FD-85EDEA65F634}"/>
              </a:ext>
            </a:extLst>
          </p:cNvPr>
          <p:cNvGraphicFramePr>
            <a:graphicFrameLocks noGrp="1"/>
          </p:cNvGraphicFramePr>
          <p:nvPr>
            <p:extLst>
              <p:ext uri="{D42A27DB-BD31-4B8C-83A1-F6EECF244321}">
                <p14:modId xmlns:p14="http://schemas.microsoft.com/office/powerpoint/2010/main" val="1062342204"/>
              </p:ext>
            </p:extLst>
          </p:nvPr>
        </p:nvGraphicFramePr>
        <p:xfrm>
          <a:off x="369000" y="8902160"/>
          <a:ext cx="6120700" cy="370840"/>
        </p:xfrm>
        <a:graphic>
          <a:graphicData uri="http://schemas.openxmlformats.org/drawingml/2006/table">
            <a:tbl>
              <a:tblPr firstRow="1" bandRow="1">
                <a:tableStyleId>{5C22544A-7EE6-4342-B048-85BDC9FD1C3A}</a:tableStyleId>
              </a:tblPr>
              <a:tblGrid>
                <a:gridCol w="6120700">
                  <a:extLst>
                    <a:ext uri="{9D8B030D-6E8A-4147-A177-3AD203B41FA5}">
                      <a16:colId xmlns:a16="http://schemas.microsoft.com/office/drawing/2014/main" val="497431652"/>
                    </a:ext>
                  </a:extLst>
                </a:gridCol>
              </a:tblGrid>
              <a:tr h="370840">
                <a:tc>
                  <a:txBody>
                    <a:bodyPr/>
                    <a:lstStyle/>
                    <a:p>
                      <a:r>
                        <a:rPr lang="nl-BE" dirty="0">
                          <a:solidFill>
                            <a:schemeClr val="tx1"/>
                          </a:solidFill>
                        </a:rPr>
                        <a:t>voornaam &amp; naam </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3481654"/>
                  </a:ext>
                </a:extLst>
              </a:tr>
            </a:tbl>
          </a:graphicData>
        </a:graphic>
      </p:graphicFrame>
      <p:sp>
        <p:nvSpPr>
          <p:cNvPr id="7" name="Tekstvak 6">
            <a:extLst>
              <a:ext uri="{FF2B5EF4-FFF2-40B4-BE49-F238E27FC236}">
                <a16:creationId xmlns:a16="http://schemas.microsoft.com/office/drawing/2014/main" id="{620CE37C-4B0E-DCC2-354F-AFBA4753072C}"/>
              </a:ext>
            </a:extLst>
          </p:cNvPr>
          <p:cNvSpPr txBox="1"/>
          <p:nvPr/>
        </p:nvSpPr>
        <p:spPr>
          <a:xfrm>
            <a:off x="2798862" y="9465876"/>
            <a:ext cx="1260000" cy="246221"/>
          </a:xfrm>
          <a:prstGeom prst="rect">
            <a:avLst/>
          </a:prstGeom>
          <a:noFill/>
        </p:spPr>
        <p:txBody>
          <a:bodyPr wrap="square" rtlCol="0">
            <a:spAutoFit/>
          </a:bodyPr>
          <a:lstStyle/>
          <a:p>
            <a:pPr algn="ctr"/>
            <a:r>
              <a:rPr lang="nl-BE" sz="1000" dirty="0"/>
              <a:t>pagina 7/9</a:t>
            </a:r>
          </a:p>
        </p:txBody>
      </p:sp>
    </p:spTree>
    <p:extLst>
      <p:ext uri="{BB962C8B-B14F-4D97-AF65-F5344CB8AC3E}">
        <p14:creationId xmlns:p14="http://schemas.microsoft.com/office/powerpoint/2010/main" val="269141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DA1CA15F-03A9-48E3-8D85-1965B63F823B}"/>
              </a:ext>
            </a:extLst>
          </p:cNvPr>
          <p:cNvGraphicFramePr>
            <a:graphicFrameLocks noGrp="1"/>
          </p:cNvGraphicFramePr>
          <p:nvPr>
            <p:extLst>
              <p:ext uri="{D42A27DB-BD31-4B8C-83A1-F6EECF244321}">
                <p14:modId xmlns:p14="http://schemas.microsoft.com/office/powerpoint/2010/main" val="2212794947"/>
              </p:ext>
            </p:extLst>
          </p:nvPr>
        </p:nvGraphicFramePr>
        <p:xfrm>
          <a:off x="369700" y="975702"/>
          <a:ext cx="6120000" cy="7022140"/>
        </p:xfrm>
        <a:graphic>
          <a:graphicData uri="http://schemas.openxmlformats.org/drawingml/2006/table">
            <a:tbl>
              <a:tblPr firstRow="1" firstCol="1" bandRow="1"/>
              <a:tblGrid>
                <a:gridCol w="2879300">
                  <a:extLst>
                    <a:ext uri="{9D8B030D-6E8A-4147-A177-3AD203B41FA5}">
                      <a16:colId xmlns:a16="http://schemas.microsoft.com/office/drawing/2014/main" val="3910500158"/>
                    </a:ext>
                  </a:extLst>
                </a:gridCol>
                <a:gridCol w="2160700">
                  <a:extLst>
                    <a:ext uri="{9D8B030D-6E8A-4147-A177-3AD203B41FA5}">
                      <a16:colId xmlns:a16="http://schemas.microsoft.com/office/drawing/2014/main" val="2058844720"/>
                    </a:ext>
                  </a:extLst>
                </a:gridCol>
                <a:gridCol w="1080000">
                  <a:extLst>
                    <a:ext uri="{9D8B030D-6E8A-4147-A177-3AD203B41FA5}">
                      <a16:colId xmlns:a16="http://schemas.microsoft.com/office/drawing/2014/main" val="753555707"/>
                    </a:ext>
                  </a:extLst>
                </a:gridCol>
              </a:tblGrid>
              <a:tr h="301427">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b="1" dirty="0">
                          <a:effectLst/>
                          <a:latin typeface="Calibri" panose="020F0502020204030204" pitchFamily="34" charset="0"/>
                          <a:ea typeface="Calibri" panose="020F0502020204030204" pitchFamily="34" charset="0"/>
                          <a:cs typeface="Times New Roman" panose="02020603050405020304" pitchFamily="18" charset="0"/>
                        </a:rPr>
                        <a:t>VOORZICHTIG! </a:t>
                      </a:r>
                      <a:r>
                        <a:rPr lang="nl-BE" sz="1200" dirty="0">
                          <a:effectLst/>
                          <a:latin typeface="Calibri" panose="020F0502020204030204" pitchFamily="34" charset="0"/>
                          <a:ea typeface="Calibri" panose="020F0502020204030204" pitchFamily="34" charset="0"/>
                          <a:cs typeface="Times New Roman" panose="02020603050405020304" pitchFamily="18" charset="0"/>
                        </a:rPr>
                        <a:t>Je steekt het kruispunt met de </a:t>
                      </a:r>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Antwerpsesteenweg</a:t>
                      </a: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N177/A12</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aan de verkeerslichten over en volgt het voetpad rechtdoor.</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err="1">
                          <a:effectLst/>
                          <a:latin typeface="Calibri" panose="020F0502020204030204" pitchFamily="34" charset="0"/>
                          <a:ea typeface="Calibri" panose="020F0502020204030204" pitchFamily="34" charset="0"/>
                          <a:cs typeface="Times New Roman" panose="02020603050405020304" pitchFamily="18" charset="0"/>
                        </a:rPr>
                        <a:t>Kontichsesteenweg</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7000"/>
                        </a:lnSpc>
                        <a:spcBef>
                          <a:spcPts val="0"/>
                        </a:spcBef>
                        <a:spcAft>
                          <a:spcPts val="0"/>
                        </a:spcAft>
                        <a:buClrTx/>
                        <a:buSzTx/>
                        <a:buFontTx/>
                        <a:buNone/>
                        <a:tabLst/>
                        <a:defRPr/>
                      </a:pPr>
                      <a:r>
                        <a:rPr lang="nl-BE" sz="1600" b="1" dirty="0">
                          <a:effectLst/>
                          <a:latin typeface="Calibri" panose="020F0502020204030204" pitchFamily="34" charset="0"/>
                          <a:ea typeface="Calibri" panose="020F0502020204030204" pitchFamily="34" charset="0"/>
                          <a:cs typeface="Times New Roman" panose="02020603050405020304" pitchFamily="18" charset="0"/>
                        </a:rPr>
                        <a:t>geen foto</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934366957"/>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Steek de eerste straat rechts over en volg dan het voetpad naar rechts.</a:t>
                      </a:r>
                    </a:p>
                    <a:p>
                      <a:pPr>
                        <a:lnSpc>
                          <a:spcPct val="107000"/>
                        </a:lnSpc>
                        <a:spcAft>
                          <a:spcPts val="0"/>
                        </a:spcAft>
                      </a:pPr>
                      <a:r>
                        <a:rPr lang="nl-BE" sz="1200" b="1" dirty="0">
                          <a:effectLst/>
                          <a:latin typeface="Calibri" panose="020F0502020204030204" pitchFamily="34" charset="0"/>
                          <a:ea typeface="Calibri" panose="020F0502020204030204" pitchFamily="34" charset="0"/>
                          <a:cs typeface="Times New Roman" panose="02020603050405020304" pitchFamily="18" charset="0"/>
                        </a:rPr>
                        <a:t>VOORZICHTIG! </a:t>
                      </a:r>
                      <a:r>
                        <a:rPr lang="nl-BE" sz="1200" b="0" dirty="0">
                          <a:effectLst/>
                          <a:latin typeface="Calibri" panose="020F0502020204030204" pitchFamily="34" charset="0"/>
                          <a:ea typeface="Calibri" panose="020F0502020204030204" pitchFamily="34" charset="0"/>
                          <a:cs typeface="Times New Roman" panose="02020603050405020304" pitchFamily="18" charset="0"/>
                        </a:rPr>
                        <a:t>Waar de straat in twee rijrichtingen splits is er geen voetpad meer. We laten je aan deze kant wandelen zodat je het verkeer goed kan zien aankomen. Gelukkig is er na 200 m een zijstraat.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Barones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Ludwine</a:t>
                      </a:r>
                      <a:r>
                        <a:rPr lang="nl-BE" sz="1200" dirty="0">
                          <a:effectLst/>
                          <a:latin typeface="Calibri" panose="020F0502020204030204" pitchFamily="34" charset="0"/>
                          <a:ea typeface="Calibri" panose="020F0502020204030204" pitchFamily="34" charset="0"/>
                          <a:cs typeface="Times New Roman" panose="02020603050405020304" pitchFamily="18" charset="0"/>
                        </a:rPr>
                        <a:t> de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Borrekenslaan</a:t>
                      </a:r>
                      <a:r>
                        <a:rPr lang="nl-BE" sz="1200" dirty="0">
                          <a:effectLst/>
                          <a:latin typeface="Calibri" panose="020F0502020204030204" pitchFamily="34" charset="0"/>
                          <a:ea typeface="Calibri" panose="020F0502020204030204" pitchFamily="34" charset="0"/>
                          <a:cs typeface="Times New Roman" panose="02020603050405020304" pitchFamily="18" charset="0"/>
                        </a:rPr>
                        <a:t> A</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600" b="1" dirty="0">
                          <a:effectLst/>
                          <a:latin typeface="Calibri" panose="020F0502020204030204" pitchFamily="34" charset="0"/>
                          <a:ea typeface="Calibri" panose="020F0502020204030204" pitchFamily="34" charset="0"/>
                          <a:cs typeface="Times New Roman" panose="02020603050405020304" pitchFamily="18" charset="0"/>
                        </a:rPr>
                        <a:t>geen foto</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50333992"/>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Ga hier naar links en blijf die 300 m volgen ook al maakt ze een haakse bocht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John F. Kennedylaan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24</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666726"/>
                  </a:ext>
                </a:extLst>
              </a:tr>
              <a:tr h="301427">
                <a:tc>
                  <a:txBody>
                    <a:bodyPr/>
                    <a:lstStyle/>
                    <a:p>
                      <a:r>
                        <a:rPr lang="nl-BE" sz="1200" dirty="0">
                          <a:effectLst/>
                          <a:latin typeface="Calibri" panose="020F0502020204030204" pitchFamily="34" charset="0"/>
                          <a:cs typeface="Times New Roman" panose="02020603050405020304" pitchFamily="18" charset="0"/>
                        </a:rPr>
                        <a:t>Neem de zijstraat links en volg die tot het einde.</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Schuurveld</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15</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40891"/>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Neem op het keerpunt van die doodlopende straat het paadje rechtdoor.</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speelplein Schuurveld</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04</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932007"/>
                  </a:ext>
                </a:extLst>
              </a:tr>
              <a:tr h="301427">
                <a:tc>
                  <a:txBody>
                    <a:bodyPr/>
                    <a:lstStyle/>
                    <a:p>
                      <a:r>
                        <a:rPr lang="nl-BE" sz="1200" dirty="0">
                          <a:effectLst/>
                          <a:latin typeface="Calibri" panose="020F0502020204030204" pitchFamily="34" charset="0"/>
                          <a:cs typeface="Times New Roman" panose="02020603050405020304" pitchFamily="18" charset="0"/>
                        </a:rPr>
                        <a:t>Volg dat paadje tot je op een straat komt. Die volg je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Wouwersveld</a:t>
                      </a:r>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12</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3827746"/>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Je neemt de eerste straat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Kerkeveld</a:t>
                      </a:r>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06</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7445645"/>
                  </a:ext>
                </a:extLst>
              </a:tr>
              <a:tr h="301427">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Op het keerpunt van die doodlopende straat volg je rechtdoor het wandel-fietspad tot je op het keerpunt van een andere doodlopende straat komt. Ook die volg je rechtdoor.</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Merelveld</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11</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7409436"/>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Op het einde stap je naar links. De naam van de straat geeft aan dat we die maar een heel kort stukje volgen.</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Kleine </a:t>
                      </a:r>
                      <a:r>
                        <a:rPr lang="nl-BE" sz="1200" kern="12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Grippe</a:t>
                      </a:r>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19</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0490079"/>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De straat waar je op uitkomt, volg je naar rechts.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Baron Van Ertbornstraat</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14</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2525743"/>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Na 150 m steek je eerst de zijstraat rechts over om ze dan in tegenrichting te volgen.</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Barones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Ludwine</a:t>
                      </a:r>
                      <a:r>
                        <a:rPr lang="nl-BE" sz="1200" dirty="0">
                          <a:effectLst/>
                          <a:latin typeface="Calibri" panose="020F0502020204030204" pitchFamily="34" charset="0"/>
                          <a:ea typeface="Calibri" panose="020F0502020204030204" pitchFamily="34" charset="0"/>
                          <a:cs typeface="Times New Roman" panose="02020603050405020304" pitchFamily="18" charset="0"/>
                        </a:rPr>
                        <a:t> de </a:t>
                      </a:r>
                      <a:r>
                        <a:rPr lang="nl-BE" sz="1200" dirty="0" err="1">
                          <a:effectLst/>
                          <a:latin typeface="Calibri" panose="020F0502020204030204" pitchFamily="34" charset="0"/>
                          <a:ea typeface="Calibri" panose="020F0502020204030204" pitchFamily="34" charset="0"/>
                          <a:cs typeface="Times New Roman" panose="02020603050405020304" pitchFamily="18" charset="0"/>
                        </a:rPr>
                        <a:t>Borrekenslaan</a:t>
                      </a:r>
                      <a:r>
                        <a:rPr lang="nl-BE" sz="1200" dirty="0">
                          <a:effectLst/>
                          <a:latin typeface="Calibri" panose="020F0502020204030204" pitchFamily="34" charset="0"/>
                          <a:ea typeface="Calibri" panose="020F0502020204030204" pitchFamily="34" charset="0"/>
                          <a:cs typeface="Times New Roman" panose="02020603050405020304" pitchFamily="18" charset="0"/>
                        </a:rPr>
                        <a:t> B</a:t>
                      </a:r>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geen</a:t>
                      </a:r>
                      <a:r>
                        <a:rPr lang="nl-BE" sz="1600" b="1" dirty="0">
                          <a:effectLst/>
                          <a:latin typeface="Calibri" panose="020F0502020204030204" pitchFamily="34" charset="0"/>
                          <a:ea typeface="Calibri" panose="020F0502020204030204" pitchFamily="34" charset="0"/>
                          <a:cs typeface="Times New Roman" panose="02020603050405020304" pitchFamily="18" charset="0"/>
                        </a:rPr>
                        <a:t> foto</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52055996"/>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Neem de eerste straat links. Aan een </a:t>
                      </a: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T-splitsing</a:t>
                      </a:r>
                      <a:r>
                        <a:rPr lang="nl-BE" sz="1200" dirty="0">
                          <a:effectLst/>
                          <a:latin typeface="Calibri" panose="020F0502020204030204" pitchFamily="34" charset="0"/>
                          <a:ea typeface="Calibri" panose="020F0502020204030204" pitchFamily="34" charset="0"/>
                          <a:cs typeface="Times New Roman" panose="02020603050405020304" pitchFamily="18" charset="0"/>
                        </a:rPr>
                        <a:t> draai je mee naar rechts en verderop volg je de scherpe bocht naar links.</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Frits van Den Berghelaan A</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nl-BE" sz="18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6983552"/>
                  </a:ext>
                </a:extLst>
              </a:tr>
            </a:tbl>
          </a:graphicData>
        </a:graphic>
      </p:graphicFrame>
      <p:graphicFrame>
        <p:nvGraphicFramePr>
          <p:cNvPr id="6" name="Tabel 5">
            <a:extLst>
              <a:ext uri="{FF2B5EF4-FFF2-40B4-BE49-F238E27FC236}">
                <a16:creationId xmlns:a16="http://schemas.microsoft.com/office/drawing/2014/main" id="{F3E8FABD-B204-0578-645F-545E49F9FDF7}"/>
              </a:ext>
            </a:extLst>
          </p:cNvPr>
          <p:cNvGraphicFramePr>
            <a:graphicFrameLocks noGrp="1"/>
          </p:cNvGraphicFramePr>
          <p:nvPr>
            <p:extLst>
              <p:ext uri="{D42A27DB-BD31-4B8C-83A1-F6EECF244321}">
                <p14:modId xmlns:p14="http://schemas.microsoft.com/office/powerpoint/2010/main" val="500868412"/>
              </p:ext>
            </p:extLst>
          </p:nvPr>
        </p:nvGraphicFramePr>
        <p:xfrm>
          <a:off x="369000" y="8902160"/>
          <a:ext cx="6120700" cy="370840"/>
        </p:xfrm>
        <a:graphic>
          <a:graphicData uri="http://schemas.openxmlformats.org/drawingml/2006/table">
            <a:tbl>
              <a:tblPr firstRow="1" bandRow="1">
                <a:tableStyleId>{5C22544A-7EE6-4342-B048-85BDC9FD1C3A}</a:tableStyleId>
              </a:tblPr>
              <a:tblGrid>
                <a:gridCol w="6120700">
                  <a:extLst>
                    <a:ext uri="{9D8B030D-6E8A-4147-A177-3AD203B41FA5}">
                      <a16:colId xmlns:a16="http://schemas.microsoft.com/office/drawing/2014/main" val="497431652"/>
                    </a:ext>
                  </a:extLst>
                </a:gridCol>
              </a:tblGrid>
              <a:tr h="370840">
                <a:tc>
                  <a:txBody>
                    <a:bodyPr/>
                    <a:lstStyle/>
                    <a:p>
                      <a:r>
                        <a:rPr lang="nl-BE" dirty="0">
                          <a:solidFill>
                            <a:schemeClr val="tx1"/>
                          </a:solidFill>
                        </a:rPr>
                        <a:t>voornaam &amp; naam </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3481654"/>
                  </a:ext>
                </a:extLst>
              </a:tr>
            </a:tbl>
          </a:graphicData>
        </a:graphic>
      </p:graphicFrame>
      <p:sp>
        <p:nvSpPr>
          <p:cNvPr id="10" name="Tekstvak 9">
            <a:extLst>
              <a:ext uri="{FF2B5EF4-FFF2-40B4-BE49-F238E27FC236}">
                <a16:creationId xmlns:a16="http://schemas.microsoft.com/office/drawing/2014/main" id="{1FC4D942-ED55-821A-13AF-2BA9A50F8E28}"/>
              </a:ext>
            </a:extLst>
          </p:cNvPr>
          <p:cNvSpPr txBox="1"/>
          <p:nvPr/>
        </p:nvSpPr>
        <p:spPr>
          <a:xfrm>
            <a:off x="2798862" y="9465876"/>
            <a:ext cx="1260000" cy="246221"/>
          </a:xfrm>
          <a:prstGeom prst="rect">
            <a:avLst/>
          </a:prstGeom>
          <a:noFill/>
        </p:spPr>
        <p:txBody>
          <a:bodyPr wrap="square" rtlCol="0">
            <a:spAutoFit/>
          </a:bodyPr>
          <a:lstStyle/>
          <a:p>
            <a:pPr algn="ctr"/>
            <a:r>
              <a:rPr lang="nl-BE" sz="1000" dirty="0"/>
              <a:t>pagina 8/9</a:t>
            </a:r>
          </a:p>
        </p:txBody>
      </p:sp>
    </p:spTree>
    <p:extLst>
      <p:ext uri="{BB962C8B-B14F-4D97-AF65-F5344CB8AC3E}">
        <p14:creationId xmlns:p14="http://schemas.microsoft.com/office/powerpoint/2010/main" val="3511758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2E8B8A3-AC38-EFCC-0E14-D7E6B12EB345}"/>
              </a:ext>
            </a:extLst>
          </p:cNvPr>
          <p:cNvSpPr txBox="1"/>
          <p:nvPr/>
        </p:nvSpPr>
        <p:spPr>
          <a:xfrm>
            <a:off x="368300" y="5673000"/>
            <a:ext cx="6121401" cy="1585049"/>
          </a:xfrm>
          <a:prstGeom prst="rect">
            <a:avLst/>
          </a:prstGeom>
          <a:solidFill>
            <a:schemeClr val="accent4">
              <a:lumMod val="40000"/>
              <a:lumOff val="60000"/>
            </a:schemeClr>
          </a:solidFill>
          <a:ln w="38100">
            <a:solidFill>
              <a:schemeClr val="tx1"/>
            </a:solidFill>
          </a:ln>
        </p:spPr>
        <p:txBody>
          <a:bodyPr wrap="square" rtlCol="0">
            <a:spAutoFit/>
          </a:bodyPr>
          <a:lstStyle/>
          <a:p>
            <a:pPr algn="ctr"/>
            <a:endParaRPr lang="nl-BE" sz="1400" b="1" dirty="0">
              <a:solidFill>
                <a:srgbClr val="FF0000"/>
              </a:solidFill>
            </a:endParaRPr>
          </a:p>
          <a:p>
            <a:pPr algn="ctr"/>
            <a:endParaRPr lang="nl-BE" sz="1600" b="1" dirty="0">
              <a:solidFill>
                <a:srgbClr val="FF0000"/>
              </a:solidFill>
            </a:endParaRPr>
          </a:p>
          <a:p>
            <a:pPr algn="ctr"/>
            <a:r>
              <a:rPr lang="nl-BE" sz="1600" b="1" dirty="0">
                <a:solidFill>
                  <a:srgbClr val="FF0000"/>
                </a:solidFill>
              </a:rPr>
              <a:t>enkel originele en volledig ingevulde formulieren met</a:t>
            </a:r>
          </a:p>
          <a:p>
            <a:pPr algn="ctr"/>
            <a:r>
              <a:rPr lang="nl-BE" sz="1600" b="1" dirty="0">
                <a:solidFill>
                  <a:srgbClr val="FF0000"/>
                </a:solidFill>
              </a:rPr>
              <a:t>Pasar-stempel zijn geldig</a:t>
            </a:r>
          </a:p>
          <a:p>
            <a:pPr algn="ctr">
              <a:spcBef>
                <a:spcPts val="600"/>
              </a:spcBef>
            </a:pPr>
            <a:r>
              <a:rPr lang="nl-BE" sz="1600" b="1" dirty="0">
                <a:solidFill>
                  <a:srgbClr val="FF0000"/>
                </a:solidFill>
              </a:rPr>
              <a:t>Staat je naam op elk antwoordblad?</a:t>
            </a:r>
          </a:p>
          <a:p>
            <a:pPr algn="ctr"/>
            <a:endParaRPr lang="nl-BE" sz="1400" dirty="0"/>
          </a:p>
        </p:txBody>
      </p:sp>
      <p:sp>
        <p:nvSpPr>
          <p:cNvPr id="2" name="Tekstvak 1">
            <a:extLst>
              <a:ext uri="{FF2B5EF4-FFF2-40B4-BE49-F238E27FC236}">
                <a16:creationId xmlns:a16="http://schemas.microsoft.com/office/drawing/2014/main" id="{F928BD47-EBD1-096D-F0C0-EBBCF6F17B85}"/>
              </a:ext>
            </a:extLst>
          </p:cNvPr>
          <p:cNvSpPr txBox="1"/>
          <p:nvPr/>
        </p:nvSpPr>
        <p:spPr>
          <a:xfrm>
            <a:off x="368161" y="7277118"/>
            <a:ext cx="6121401" cy="1815882"/>
          </a:xfrm>
          <a:prstGeom prst="rect">
            <a:avLst/>
          </a:prstGeom>
          <a:solidFill>
            <a:schemeClr val="accent6">
              <a:lumMod val="20000"/>
              <a:lumOff val="80000"/>
            </a:schemeClr>
          </a:solidFill>
          <a:ln w="38100">
            <a:solidFill>
              <a:schemeClr val="tx1"/>
            </a:solidFill>
          </a:ln>
        </p:spPr>
        <p:txBody>
          <a:bodyPr wrap="square" rtlCol="0">
            <a:spAutoFit/>
          </a:bodyPr>
          <a:lstStyle/>
          <a:p>
            <a:endParaRPr lang="nl-BE" sz="1400" dirty="0"/>
          </a:p>
          <a:p>
            <a:r>
              <a:rPr lang="nl-BE" sz="1400" dirty="0"/>
              <a:t>voornaam &amp; naam</a:t>
            </a:r>
          </a:p>
          <a:p>
            <a:endParaRPr lang="nl-BE" sz="1400" dirty="0"/>
          </a:p>
          <a:p>
            <a:r>
              <a:rPr lang="nl-BE" sz="1400" dirty="0"/>
              <a:t>adres</a:t>
            </a:r>
          </a:p>
          <a:p>
            <a:endParaRPr lang="nl-BE" sz="1400" dirty="0"/>
          </a:p>
          <a:p>
            <a:r>
              <a:rPr lang="nl-BE" sz="1400" dirty="0"/>
              <a:t>gsm of telefoon</a:t>
            </a:r>
          </a:p>
          <a:p>
            <a:endParaRPr lang="nl-BE" sz="1400" dirty="0"/>
          </a:p>
          <a:p>
            <a:r>
              <a:rPr lang="nl-BE" sz="1400" dirty="0"/>
              <a:t>mail</a:t>
            </a:r>
          </a:p>
        </p:txBody>
      </p:sp>
      <p:sp>
        <p:nvSpPr>
          <p:cNvPr id="26" name="Tekstvak 25">
            <a:extLst>
              <a:ext uri="{FF2B5EF4-FFF2-40B4-BE49-F238E27FC236}">
                <a16:creationId xmlns:a16="http://schemas.microsoft.com/office/drawing/2014/main" id="{291F047A-8C15-475D-192D-D859F68E639B}"/>
              </a:ext>
            </a:extLst>
          </p:cNvPr>
          <p:cNvSpPr txBox="1"/>
          <p:nvPr/>
        </p:nvSpPr>
        <p:spPr>
          <a:xfrm>
            <a:off x="347662" y="3643550"/>
            <a:ext cx="6121401" cy="2031325"/>
          </a:xfrm>
          <a:prstGeom prst="rect">
            <a:avLst/>
          </a:prstGeom>
          <a:solidFill>
            <a:schemeClr val="accent5">
              <a:lumMod val="20000"/>
              <a:lumOff val="80000"/>
            </a:schemeClr>
          </a:solidFill>
        </p:spPr>
        <p:txBody>
          <a:bodyPr wrap="square" rtlCol="0">
            <a:spAutoFit/>
          </a:bodyPr>
          <a:lstStyle/>
          <a:p>
            <a:pPr algn="ctr"/>
            <a:endParaRPr lang="nl-BE" sz="1400" dirty="0"/>
          </a:p>
          <a:p>
            <a:pPr algn="ctr"/>
            <a:r>
              <a:rPr lang="nl-BE" sz="1400" dirty="0"/>
              <a:t>Bezorg je formulier ten laatste op </a:t>
            </a:r>
            <a:r>
              <a:rPr lang="nl-BE" sz="1400" b="1" dirty="0"/>
              <a:t>vrijdag 5 september 2025 </a:t>
            </a:r>
            <a:r>
              <a:rPr lang="nl-BE" sz="1400" dirty="0"/>
              <a:t>bij:</a:t>
            </a:r>
          </a:p>
          <a:p>
            <a:pPr marL="285750" indent="-285750" algn="ctr">
              <a:buFont typeface="Arial" panose="020B0604020202020204" pitchFamily="34" charset="0"/>
              <a:buChar char="•"/>
              <a:tabLst>
                <a:tab pos="5475288" algn="r"/>
              </a:tabLst>
            </a:pPr>
            <a:r>
              <a:rPr lang="nl-BE" sz="1400" b="1" dirty="0"/>
              <a:t>DVV Kantoor Aartselaar </a:t>
            </a:r>
            <a:r>
              <a:rPr lang="nl-BE" sz="1400" dirty="0"/>
              <a:t>Kapellestraat 84 </a:t>
            </a:r>
            <a:r>
              <a:rPr lang="nl-BE" sz="1000" b="1" dirty="0"/>
              <a:t>(tussen 9 tot 12 uur)</a:t>
            </a:r>
            <a:endParaRPr lang="nl-BE" sz="1400" b="1" dirty="0"/>
          </a:p>
          <a:p>
            <a:pPr marL="285750" indent="-285750" algn="ctr">
              <a:buFont typeface="Arial" panose="020B0604020202020204" pitchFamily="34" charset="0"/>
              <a:buChar char="•"/>
              <a:tabLst>
                <a:tab pos="5475288" algn="r"/>
              </a:tabLst>
            </a:pPr>
            <a:r>
              <a:rPr lang="nl-BE" sz="1400" b="1" dirty="0"/>
              <a:t>Wolffaertshof </a:t>
            </a:r>
            <a:r>
              <a:rPr lang="nl-BE" sz="1400" dirty="0"/>
              <a:t>Baron Van Ertbornstraat 7</a:t>
            </a:r>
            <a:endParaRPr lang="nl-BE" sz="1400" dirty="0">
              <a:solidFill>
                <a:srgbClr val="FF0000"/>
              </a:solidFill>
            </a:endParaRPr>
          </a:p>
          <a:p>
            <a:pPr algn="ctr"/>
            <a:endParaRPr lang="nl-BE" sz="1400" dirty="0"/>
          </a:p>
          <a:p>
            <a:pPr algn="ctr"/>
            <a:r>
              <a:rPr lang="nl-BE" sz="1400" dirty="0"/>
              <a:t>Uit de deelnameformulieren met de juiste antwoorden worden enkele winnaars geloot. De winnaars worden persoonlijk verwittigd. De prijsuitreiking vindt plaats op </a:t>
            </a:r>
            <a:r>
              <a:rPr lang="nl-BE" sz="1400" b="1" dirty="0"/>
              <a:t>vrijdag 19 september 2025 tussen 19 en 20 uur in het Wolffaertshof</a:t>
            </a:r>
            <a:r>
              <a:rPr lang="nl-BE" sz="1400" dirty="0"/>
              <a:t>.</a:t>
            </a:r>
          </a:p>
          <a:p>
            <a:pPr algn="ctr"/>
            <a:endParaRPr lang="nl-BE" sz="1400" dirty="0"/>
          </a:p>
        </p:txBody>
      </p:sp>
      <p:graphicFrame>
        <p:nvGraphicFramePr>
          <p:cNvPr id="4" name="Tabel 3">
            <a:extLst>
              <a:ext uri="{FF2B5EF4-FFF2-40B4-BE49-F238E27FC236}">
                <a16:creationId xmlns:a16="http://schemas.microsoft.com/office/drawing/2014/main" id="{8B2F14BC-E5EE-FCED-D582-1E84831B1BDA}"/>
              </a:ext>
            </a:extLst>
          </p:cNvPr>
          <p:cNvGraphicFramePr>
            <a:graphicFrameLocks noGrp="1"/>
          </p:cNvGraphicFramePr>
          <p:nvPr>
            <p:extLst>
              <p:ext uri="{D42A27DB-BD31-4B8C-83A1-F6EECF244321}">
                <p14:modId xmlns:p14="http://schemas.microsoft.com/office/powerpoint/2010/main" val="3824830113"/>
              </p:ext>
            </p:extLst>
          </p:nvPr>
        </p:nvGraphicFramePr>
        <p:xfrm>
          <a:off x="385121" y="1371600"/>
          <a:ext cx="6120000" cy="1262690"/>
        </p:xfrm>
        <a:graphic>
          <a:graphicData uri="http://schemas.openxmlformats.org/drawingml/2006/table">
            <a:tbl>
              <a:tblPr firstRow="1" firstCol="1" bandRow="1"/>
              <a:tblGrid>
                <a:gridCol w="2879300">
                  <a:extLst>
                    <a:ext uri="{9D8B030D-6E8A-4147-A177-3AD203B41FA5}">
                      <a16:colId xmlns:a16="http://schemas.microsoft.com/office/drawing/2014/main" val="3110421024"/>
                    </a:ext>
                  </a:extLst>
                </a:gridCol>
                <a:gridCol w="2160700">
                  <a:extLst>
                    <a:ext uri="{9D8B030D-6E8A-4147-A177-3AD203B41FA5}">
                      <a16:colId xmlns:a16="http://schemas.microsoft.com/office/drawing/2014/main" val="2075603450"/>
                    </a:ext>
                  </a:extLst>
                </a:gridCol>
                <a:gridCol w="1080000">
                  <a:extLst>
                    <a:ext uri="{9D8B030D-6E8A-4147-A177-3AD203B41FA5}">
                      <a16:colId xmlns:a16="http://schemas.microsoft.com/office/drawing/2014/main" val="3427938443"/>
                    </a:ext>
                  </a:extLst>
                </a:gridCol>
              </a:tblGrid>
              <a:tr h="301427">
                <a:tc>
                  <a:txBody>
                    <a:bodyPr/>
                    <a:lstStyle/>
                    <a:p>
                      <a:pPr>
                        <a:lnSpc>
                          <a:spcPct val="107000"/>
                        </a:lnSpc>
                        <a:spcAft>
                          <a:spcPts val="0"/>
                        </a:spcAft>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Daarna neem je de eerste straat links.</a:t>
                      </a:r>
                      <a:endParaRPr lang="nl-BE" sz="12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Gustaaf De Smetlaan</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16</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957447"/>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Net voorbij de parkings links en rechts van de straat volg je de doodlopende straat.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Frits van Den Berghelaan B</a:t>
                      </a: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09</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739374"/>
                  </a:ext>
                </a:extLst>
              </a:tr>
              <a:tr h="301427">
                <a:tc>
                  <a:txBody>
                    <a:bodyPr/>
                    <a:lstStyle/>
                    <a:p>
                      <a:pPr>
                        <a:lnSpc>
                          <a:spcPct val="107000"/>
                        </a:lnSpc>
                        <a:spcAft>
                          <a:spcPts val="0"/>
                        </a:spcAft>
                      </a:pPr>
                      <a:r>
                        <a:rPr lang="nl-BE" sz="1200" dirty="0">
                          <a:effectLst/>
                          <a:latin typeface="Calibri" panose="020F0502020204030204" pitchFamily="34" charset="0"/>
                          <a:ea typeface="Calibri" panose="020F0502020204030204" pitchFamily="34" charset="0"/>
                          <a:cs typeface="Times New Roman" panose="02020603050405020304" pitchFamily="18" charset="0"/>
                        </a:rPr>
                        <a:t>Nog geen 100 m verder neem je links het wandel-fietspad en kom je uit op een straat die je naar rechts volgt tot je vertrekpunt.</a:t>
                      </a:r>
                    </a:p>
                  </a:txBody>
                  <a:tcPr marL="50073" marR="500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1200" dirty="0">
                          <a:effectLst/>
                          <a:latin typeface="Calibri" panose="020F0502020204030204" pitchFamily="34" charset="0"/>
                          <a:ea typeface="Calibri" panose="020F0502020204030204" pitchFamily="34" charset="0"/>
                          <a:cs typeface="Times New Roman" panose="02020603050405020304" pitchFamily="18" charset="0"/>
                        </a:rPr>
                        <a:t>Baron Van Ertbornstraat B</a:t>
                      </a:r>
                      <a:endParaRPr lang="nl-BE"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073" marR="50073" marT="0" marB="0" anchor="ctr">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nl-BE" sz="1800" b="1" dirty="0">
                          <a:effectLst/>
                          <a:latin typeface="Calibri" panose="020F0502020204030204" pitchFamily="34" charset="0"/>
                          <a:ea typeface="Calibri" panose="020F0502020204030204" pitchFamily="34" charset="0"/>
                          <a:cs typeface="Times New Roman" panose="02020603050405020304" pitchFamily="18" charset="0"/>
                        </a:rPr>
                        <a:t>07</a:t>
                      </a:r>
                    </a:p>
                  </a:txBody>
                  <a:tcPr marL="50073" marR="50073"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3859492"/>
                  </a:ext>
                </a:extLst>
              </a:tr>
            </a:tbl>
          </a:graphicData>
        </a:graphic>
      </p:graphicFrame>
      <p:sp>
        <p:nvSpPr>
          <p:cNvPr id="7" name="Tekstvak 6">
            <a:extLst>
              <a:ext uri="{FF2B5EF4-FFF2-40B4-BE49-F238E27FC236}">
                <a16:creationId xmlns:a16="http://schemas.microsoft.com/office/drawing/2014/main" id="{E16998FF-BC4E-49CF-948B-8DA60B8C907D}"/>
              </a:ext>
            </a:extLst>
          </p:cNvPr>
          <p:cNvSpPr txBox="1"/>
          <p:nvPr/>
        </p:nvSpPr>
        <p:spPr>
          <a:xfrm>
            <a:off x="2798862" y="9465876"/>
            <a:ext cx="1260000" cy="246221"/>
          </a:xfrm>
          <a:prstGeom prst="rect">
            <a:avLst/>
          </a:prstGeom>
          <a:noFill/>
        </p:spPr>
        <p:txBody>
          <a:bodyPr wrap="square" rtlCol="0">
            <a:spAutoFit/>
          </a:bodyPr>
          <a:lstStyle/>
          <a:p>
            <a:pPr algn="ctr"/>
            <a:r>
              <a:rPr lang="nl-BE" sz="1000" dirty="0"/>
              <a:t>pagina 9/9</a:t>
            </a:r>
          </a:p>
        </p:txBody>
      </p:sp>
    </p:spTree>
    <p:extLst>
      <p:ext uri="{BB962C8B-B14F-4D97-AF65-F5344CB8AC3E}">
        <p14:creationId xmlns:p14="http://schemas.microsoft.com/office/powerpoint/2010/main" val="2111324622"/>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A4 (210 x 297 mm)</PresentationFormat>
  <Paragraphs>121</Paragraphs>
  <Slides>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Arial</vt:lpstr>
      <vt:lpstr>Berlin Sans FB Demi</vt:lpstr>
      <vt:lpstr>Calibri</vt:lpstr>
      <vt:lpstr>Calibri Light</vt:lpstr>
      <vt:lpstr>Kantoorthema</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Johan Verlinden</dc:creator>
  <cp:lastModifiedBy>Ingrid Gordts</cp:lastModifiedBy>
  <cp:revision>128</cp:revision>
  <cp:lastPrinted>2024-06-23T09:32:53Z</cp:lastPrinted>
  <dcterms:created xsi:type="dcterms:W3CDTF">2020-03-29T18:48:12Z</dcterms:created>
  <dcterms:modified xsi:type="dcterms:W3CDTF">2025-09-09T08:21:58Z</dcterms:modified>
</cp:coreProperties>
</file>